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6858000" cy="9906000" type="A4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EBBD"/>
    <a:srgbClr val="86E6AD"/>
    <a:srgbClr val="9BEDBA"/>
    <a:srgbClr val="E2F0D7"/>
    <a:srgbClr val="7DB643"/>
    <a:srgbClr val="7CB7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5" autoAdjust="0"/>
    <p:restoredTop sz="94533" autoAdjust="0"/>
  </p:normalViewPr>
  <p:slideViewPr>
    <p:cSldViewPr snapToGrid="0">
      <p:cViewPr varScale="1">
        <p:scale>
          <a:sx n="78" d="100"/>
          <a:sy n="78" d="100"/>
        </p:scale>
        <p:origin x="225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0" d="100"/>
        <a:sy n="1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A1FF5B-BBC5-46C7-9119-ACEA81F3398F}" type="datetimeFigureOut">
              <a:rPr lang="en-US" smtClean="0"/>
              <a:t>6/17/2016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DC77E-BAA5-4386-B624-2E407DE049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731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6269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4371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3868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31414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70039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9006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3882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242063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9892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5105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3281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CDC17-4F7C-4AC8-B49C-6C625F2E66A2}" type="datetimeFigureOut">
              <a:rPr lang="ru-RU" smtClean="0"/>
              <a:t>17.06.2016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AB032-D4D7-43C0-9E06-34A93896DB0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83534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8223"/>
            <a:ext cx="6858000" cy="926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7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F0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Background Graphic Left"/>
          <p:cNvGrpSpPr/>
          <p:nvPr/>
        </p:nvGrpSpPr>
        <p:grpSpPr>
          <a:xfrm flipH="1">
            <a:off x="0" y="1396314"/>
            <a:ext cx="6858000" cy="8509686"/>
            <a:chOff x="0" y="0"/>
            <a:chExt cx="4581257" cy="607123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979" y="1270053"/>
              <a:ext cx="4013412" cy="4714588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7625" y="2626699"/>
              <a:ext cx="1915273" cy="3146266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1224" y="3627346"/>
              <a:ext cx="3724677" cy="178961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581257" cy="6071235"/>
            </a:xfrm>
            <a:prstGeom prst="rect">
              <a:avLst/>
            </a:prstGeom>
          </p:spPr>
        </p:pic>
      </p:grpSp>
      <p:sp>
        <p:nvSpPr>
          <p:cNvPr id="2" name="Выноска-облако 1"/>
          <p:cNvSpPr/>
          <p:nvPr/>
        </p:nvSpPr>
        <p:spPr>
          <a:xfrm flipH="1">
            <a:off x="2335426" y="3173128"/>
            <a:ext cx="3395565" cy="2194945"/>
          </a:xfrm>
          <a:prstGeom prst="cloudCallout">
            <a:avLst/>
          </a:prstGeom>
          <a:solidFill>
            <a:srgbClr val="9DEBBD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9492" y="6208088"/>
            <a:ext cx="2097469" cy="11808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941094" y="3691049"/>
            <a:ext cx="3858768" cy="972000"/>
          </a:xfrm>
          <a:prstGeom prst="rect">
            <a:avLst/>
          </a:prstGeom>
          <a:noFill/>
          <a:ln>
            <a:noFill/>
            <a:prstDash val="sysDot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3200" i="1" dirty="0" err="1" smtClean="0">
                <a:solidFill>
                  <a:schemeClr val="accent6">
                    <a:lumMod val="50000"/>
                  </a:scheme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Pentru</a:t>
            </a:r>
            <a:r>
              <a:rPr lang="en-US" sz="3200" i="1" dirty="0" smtClean="0">
                <a:solidFill>
                  <a:schemeClr val="accent6">
                    <a:lumMod val="50000"/>
                  </a:scheme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 </a:t>
            </a:r>
            <a:r>
              <a:rPr lang="en-US" sz="3200" b="1" i="1" dirty="0" err="1" smtClean="0">
                <a:solidFill>
                  <a:schemeClr val="accent6">
                    <a:lumMod val="50000"/>
                  </a:scheme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fiul</a:t>
            </a:r>
            <a:r>
              <a:rPr lang="en-US" sz="3200" b="1" i="1" dirty="0" smtClean="0">
                <a:solidFill>
                  <a:schemeClr val="accent6">
                    <a:lumMod val="50000"/>
                  </a:scheme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 </a:t>
            </a:r>
            <a:r>
              <a:rPr lang="ro-RO" sz="3200" b="1" i="1" dirty="0" smtClean="0">
                <a:solidFill>
                  <a:schemeClr val="accent6">
                    <a:lumMod val="50000"/>
                  </a:scheme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Andrieş,</a:t>
            </a:r>
            <a:endParaRPr lang="en-US" sz="3200" b="1" i="1" dirty="0" smtClean="0">
              <a:solidFill>
                <a:schemeClr val="accent6">
                  <a:lumMod val="50000"/>
                </a:schemeClr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pPr lvl="0"/>
            <a:r>
              <a:rPr lang="ro-RO" sz="3200" i="1" dirty="0" smtClean="0">
                <a:solidFill>
                  <a:schemeClr val="accent6">
                    <a:lumMod val="50000"/>
                  </a:scheme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d</a:t>
            </a:r>
            <a:r>
              <a:rPr lang="en-US" sz="3200" i="1" dirty="0" smtClean="0">
                <a:solidFill>
                  <a:schemeClr val="accent6">
                    <a:lumMod val="50000"/>
                  </a:scheme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e </a:t>
            </a:r>
            <a:r>
              <a:rPr lang="en-US" sz="3200" i="1" dirty="0">
                <a:solidFill>
                  <a:schemeClr val="accent6">
                    <a:lumMod val="50000"/>
                  </a:scheme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la </a:t>
            </a:r>
            <a:r>
              <a:rPr lang="ro-RO" sz="3200" b="1" i="1" dirty="0" smtClean="0">
                <a:solidFill>
                  <a:schemeClr val="accent6">
                    <a:lumMod val="50000"/>
                  </a:schemeClr>
                </a:solidFill>
                <a:latin typeface="Arabic Typesetting" panose="03020402040406030203" pitchFamily="66" charset="-78"/>
                <a:cs typeface="Arabic Typesetting" panose="03020402040406030203" pitchFamily="66" charset="-78"/>
              </a:rPr>
              <a:t>părinţi.</a:t>
            </a:r>
            <a:endParaRPr lang="en-US" sz="2400" b="1" i="1" dirty="0">
              <a:solidFill>
                <a:schemeClr val="accent6">
                  <a:lumMod val="50000"/>
                </a:schemeClr>
              </a:solidFill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97553" y="6567692"/>
            <a:ext cx="14086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 dirty="0" smtClean="0">
                <a:latin typeface="Bradley Hand ITC" panose="03070402050302030203" pitchFamily="66" charset="0"/>
              </a:rPr>
              <a:t>Cu drag,</a:t>
            </a:r>
            <a:endParaRPr lang="ru-RU" sz="2400" b="1" i="1" dirty="0"/>
          </a:p>
        </p:txBody>
      </p:sp>
      <p:sp>
        <p:nvSpPr>
          <p:cNvPr id="11" name="TextBox 10"/>
          <p:cNvSpPr txBox="1"/>
          <p:nvPr/>
        </p:nvSpPr>
        <p:spPr>
          <a:xfrm>
            <a:off x="6441363" y="6660025"/>
            <a:ext cx="362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4275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8881" y="1112621"/>
            <a:ext cx="3240976" cy="1914702"/>
          </a:xfrm>
        </p:spPr>
        <p:txBody>
          <a:bodyPr/>
          <a:lstStyle/>
          <a:p>
            <a:endParaRPr lang="ru-RU"/>
          </a:p>
        </p:txBody>
      </p:sp>
      <p:pic>
        <p:nvPicPr>
          <p:cNvPr id="4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762000"/>
            <a:ext cx="6858000" cy="9144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09038" y="1006025"/>
            <a:ext cx="454609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Book Antiqua" panose="02040602050305030304" pitchFamily="18" charset="0"/>
              </a:rPr>
              <a:t>A </a:t>
            </a:r>
            <a:r>
              <a:rPr lang="en-GB" sz="2000" dirty="0" err="1" smtClean="0">
                <a:latin typeface="Book Antiqua" panose="02040602050305030304" pitchFamily="18" charset="0"/>
              </a:rPr>
              <a:t>fost</a:t>
            </a:r>
            <a:r>
              <a:rPr lang="en-GB" sz="2000" dirty="0" smtClean="0">
                <a:latin typeface="Book Antiqua" panose="02040602050305030304" pitchFamily="18" charset="0"/>
              </a:rPr>
              <a:t> </a:t>
            </a:r>
            <a:r>
              <a:rPr lang="en-GB" sz="2000" dirty="0" err="1" smtClean="0">
                <a:latin typeface="Book Antiqua" panose="02040602050305030304" pitchFamily="18" charset="0"/>
              </a:rPr>
              <a:t>odat</a:t>
            </a:r>
            <a:r>
              <a:rPr lang="ro-MD" sz="2000" dirty="0" smtClean="0">
                <a:latin typeface="Book Antiqua" panose="02040602050305030304" pitchFamily="18" charset="0"/>
              </a:rPr>
              <a:t>ă ca niciodată, un iepuraș pe nume </a:t>
            </a:r>
            <a:r>
              <a:rPr lang="ro-RO" sz="2000" b="1" dirty="0" smtClean="0">
                <a:latin typeface="Book Antiqua" panose="02040602050305030304" pitchFamily="18" charset="0"/>
              </a:rPr>
              <a:t>Andrieş</a:t>
            </a:r>
            <a:r>
              <a:rPr lang="ro-MD" sz="2000" b="1" dirty="0" smtClean="0">
                <a:latin typeface="Book Antiqua" panose="02040602050305030304" pitchFamily="18" charset="0"/>
              </a:rPr>
              <a:t>. </a:t>
            </a:r>
            <a:r>
              <a:rPr lang="ro-MD" sz="2000" dirty="0" smtClean="0">
                <a:latin typeface="Book Antiqua" panose="02040602050305030304" pitchFamily="18" charset="0"/>
              </a:rPr>
              <a:t>Iepurașul avea doar </a:t>
            </a:r>
            <a:r>
              <a:rPr lang="ro-MD" sz="2000" b="1" dirty="0" smtClean="0">
                <a:latin typeface="Book Antiqua" panose="02040602050305030304" pitchFamily="18" charset="0"/>
              </a:rPr>
              <a:t>2 </a:t>
            </a:r>
            <a:r>
              <a:rPr lang="ro-MD" sz="2000" dirty="0" smtClean="0">
                <a:latin typeface="Book Antiqua" panose="02040602050305030304" pitchFamily="18" charset="0"/>
              </a:rPr>
              <a:t>ani. Blana </a:t>
            </a:r>
            <a:r>
              <a:rPr lang="ro-MD" sz="2000" b="1" dirty="0" smtClean="0">
                <a:latin typeface="Book Antiqua" panose="02040602050305030304" pitchFamily="18" charset="0"/>
              </a:rPr>
              <a:t>blondă</a:t>
            </a:r>
            <a:r>
              <a:rPr lang="ro-MD" sz="2000" dirty="0" smtClean="0">
                <a:latin typeface="Book Antiqua" panose="02040602050305030304" pitchFamily="18" charset="0"/>
              </a:rPr>
              <a:t> a iepurașului semăna cu </a:t>
            </a:r>
            <a:r>
              <a:rPr lang="ro-MD" sz="2000" b="1" dirty="0" smtClean="0">
                <a:latin typeface="Book Antiqua" panose="02040602050305030304" pitchFamily="18" charset="0"/>
              </a:rPr>
              <a:t>soarele de pe cer. </a:t>
            </a:r>
            <a:endParaRPr lang="ru-RU" sz="2000" b="1" dirty="0">
              <a:latin typeface="Book Antiqua" panose="02040602050305030304" pitchFamily="18" charset="0"/>
            </a:endParaRPr>
          </a:p>
        </p:txBody>
      </p:sp>
      <p:pic>
        <p:nvPicPr>
          <p:cNvPr id="7" name="Рисунок 6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482084" y="2085439"/>
            <a:ext cx="219456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78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6" r="47778"/>
          <a:stretch/>
        </p:blipFill>
        <p:spPr>
          <a:xfrm>
            <a:off x="0" y="762000"/>
            <a:ext cx="3486150" cy="9144000"/>
          </a:xfrm>
          <a:prstGeom prst="rect">
            <a:avLst/>
          </a:prstGeom>
        </p:spPr>
      </p:pic>
      <p:pic>
        <p:nvPicPr>
          <p:cNvPr id="6" name="Рисунок 5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118299" y="984056"/>
            <a:ext cx="2194560" cy="1981200"/>
          </a:xfrm>
          <a:prstGeom prst="rect">
            <a:avLst/>
          </a:prstGeom>
        </p:spPr>
      </p:pic>
      <p:pic>
        <p:nvPicPr>
          <p:cNvPr id="7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7778"/>
          <a:stretch/>
        </p:blipFill>
        <p:spPr>
          <a:xfrm flipH="1">
            <a:off x="3486150" y="762000"/>
            <a:ext cx="3371850" cy="9144000"/>
          </a:xfrm>
          <a:prstGeom prst="rect">
            <a:avLst/>
          </a:prstGeom>
        </p:spPr>
      </p:pic>
      <p:pic>
        <p:nvPicPr>
          <p:cNvPr id="3" name="Picture 2" descr="http://boombob.ru/img/picture/Oct/13/3185e7404c569c6f4abfa211267a40cf/1.jpg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29" b="95143" l="8696" r="96304">
                        <a14:foregroundMark x1="78696" y1="54286" x2="84130" y2="54571"/>
                        <a14:foregroundMark x1="47826" y1="10714" x2="57826" y2="9571"/>
                        <a14:foregroundMark x1="75000" y1="89714" x2="70652" y2="87286"/>
                        <a14:foregroundMark x1="88696" y1="54286" x2="93696" y2="56571"/>
                        <a14:backgroundMark x1="11087" y1="27714" x2="33261" y2="145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815590" y="4540373"/>
            <a:ext cx="2762250" cy="39738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Рисунок 5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549855" y="2792261"/>
            <a:ext cx="2194560" cy="1981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02611" y="1269299"/>
            <a:ext cx="38587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>
                <a:latin typeface="Book Antiqua" panose="02040602050305030304" pitchFamily="18" charset="0"/>
              </a:rPr>
              <a:t>Și a întîlnit într-o zi iepurașul cu ochi </a:t>
            </a:r>
            <a:r>
              <a:rPr lang="ro-MD" sz="2000" b="1" dirty="0" smtClean="0">
                <a:latin typeface="Book Antiqua" panose="02040602050305030304" pitchFamily="18" charset="0"/>
              </a:rPr>
              <a:t>verzi </a:t>
            </a:r>
            <a:r>
              <a:rPr lang="ro-MD" sz="2000" dirty="0" smtClean="0">
                <a:latin typeface="Book Antiqua" panose="02040602050305030304" pitchFamily="18" charset="0"/>
              </a:rPr>
              <a:t>o fată frumoasă, cu flori în mînă. </a:t>
            </a:r>
            <a:endParaRPr lang="ru-RU" sz="20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0798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-fotki.yandex.ru/get/5814/200418627.7e/0_1203ee_4d2dbf58_ori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6648450"/>
            <a:ext cx="68580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583430" y="3325203"/>
            <a:ext cx="2194560" cy="1981200"/>
          </a:xfrm>
          <a:prstGeom prst="rect">
            <a:avLst/>
          </a:prstGeom>
        </p:spPr>
      </p:pic>
      <p:pic>
        <p:nvPicPr>
          <p:cNvPr id="6" name="Рисунок 5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344634" y="3314092"/>
            <a:ext cx="1390650" cy="1003556"/>
          </a:xfrm>
          <a:prstGeom prst="rect">
            <a:avLst/>
          </a:prstGeom>
        </p:spPr>
      </p:pic>
      <p:pic>
        <p:nvPicPr>
          <p:cNvPr id="7" name="Рисунок 6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5387340" y="1014223"/>
            <a:ext cx="1390650" cy="100355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47259" y="1588193"/>
            <a:ext cx="493345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>
                <a:latin typeface="Book Antiqua" panose="02040602050305030304" pitchFamily="18" charset="0"/>
              </a:rPr>
              <a:t>Au cutreierat ei 3 zile și 3 nopți Tărîmurile Verzi, ca să aleagă cele mai frumoase flori și să asculte cele mai duioase cîntări ale vrăbiuților și pițigoilor.</a:t>
            </a:r>
            <a:endParaRPr lang="ru-RU" sz="2000" dirty="0">
              <a:latin typeface="Book Antiqua" panose="02040602050305030304" pitchFamily="18" charset="0"/>
            </a:endParaRPr>
          </a:p>
        </p:txBody>
      </p:sp>
      <p:pic>
        <p:nvPicPr>
          <p:cNvPr id="9" name="Picture 2" descr="http://boombob.ru/img/picture/Oct/13/3185e7404c569c6f4abfa211267a40cf/1.jpg"/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429" b="95143" l="8696" r="96304">
                        <a14:foregroundMark x1="78696" y1="54286" x2="84130" y2="54571"/>
                        <a14:foregroundMark x1="47826" y1="10714" x2="57826" y2="9571"/>
                        <a14:foregroundMark x1="75000" y1="89714" x2="70652" y2="87286"/>
                        <a14:foregroundMark x1="88696" y1="54286" x2="93696" y2="56571"/>
                        <a14:backgroundMark x1="11087" y1="27714" x2="33261" y2="145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5544">
            <a:off x="195506" y="4905474"/>
            <a:ext cx="3079557" cy="4686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410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img-fotki.yandex.ru/get/5814/200418627.7e/0_1203ee_4d2dbf58_ori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648450"/>
            <a:ext cx="68580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scontent-vie1-1.xx.fbcdn.net/v/t34.0-12/13436144_988665987908358_1204904857_n.png?oh=e871b1e475730c4991f985ffc87560e8&amp;oe=575FBCC6"/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16956" flipH="1">
            <a:off x="1960867" y="6566314"/>
            <a:ext cx="6500769" cy="4251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5211251" y="2214923"/>
            <a:ext cx="1390650" cy="100355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621956" y="1352564"/>
            <a:ext cx="47434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>
                <a:latin typeface="Book Antiqua" panose="02040602050305030304" pitchFamily="18" charset="0"/>
              </a:rPr>
              <a:t>Au cules romanițe, ghiocei, păpădii și violete și maci. </a:t>
            </a:r>
            <a:r>
              <a:rPr lang="ro-MD" sz="2000" b="1" dirty="0" smtClean="0">
                <a:latin typeface="Book Antiqua" panose="02040602050305030304" pitchFamily="18" charset="0"/>
              </a:rPr>
              <a:t>Iepurașul </a:t>
            </a:r>
            <a:r>
              <a:rPr lang="ro-MD" sz="2000" dirty="0" smtClean="0">
                <a:latin typeface="Book Antiqua" panose="02040602050305030304" pitchFamily="18" charset="0"/>
              </a:rPr>
              <a:t>a decis să prindă și un fluturaș, dar nu i-a reușit. </a:t>
            </a:r>
            <a:endParaRPr lang="ru-RU" sz="2000" dirty="0">
              <a:latin typeface="Book Antiqua" panose="02040602050305030304" pitchFamily="18" charset="0"/>
            </a:endParaRPr>
          </a:p>
        </p:txBody>
      </p:sp>
      <p:pic>
        <p:nvPicPr>
          <p:cNvPr id="7" name="Рисунок 6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73317" y="2538964"/>
            <a:ext cx="2038350" cy="16104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84471" y="4074784"/>
            <a:ext cx="47815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>
                <a:latin typeface="Book Antiqua" panose="02040602050305030304" pitchFamily="18" charset="0"/>
              </a:rPr>
              <a:t>Fluturii pot să zboare repede, și să se ascundă bine. Fluturii se așează pe flori, le miros și le ajută să crească. Fluturii sunt ajutorul Mamei-Natura.</a:t>
            </a:r>
            <a:endParaRPr lang="ru-RU" sz="2000" dirty="0">
              <a:latin typeface="Book Antiqua" panose="02040602050305030304" pitchFamily="18" charset="0"/>
            </a:endParaRPr>
          </a:p>
        </p:txBody>
      </p:sp>
      <p:pic>
        <p:nvPicPr>
          <p:cNvPr id="8" name="Рисунок 7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5505450" y="5266817"/>
            <a:ext cx="1352550" cy="77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6986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380810" y="1333987"/>
            <a:ext cx="2194560" cy="1981200"/>
          </a:xfrm>
          <a:prstGeom prst="rect">
            <a:avLst/>
          </a:prstGeom>
        </p:spPr>
      </p:pic>
      <p:pic>
        <p:nvPicPr>
          <p:cNvPr id="4" name="Picture 4" descr="https://scontent-vie1-1.xx.fbcdn.net/v/t34.0-12/13436001_988668394574784_1040970503_n.jpg?oh=ba89b60786cf7d8ca22df504a25ca21b&amp;oe=575F808C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9" t="35128" r="31687" b="34631"/>
          <a:stretch/>
        </p:blipFill>
        <p:spPr bwMode="auto">
          <a:xfrm flipH="1">
            <a:off x="1652027" y="3330298"/>
            <a:ext cx="2381631" cy="209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87440" y="3668444"/>
            <a:ext cx="1390650" cy="1003556"/>
          </a:xfrm>
          <a:prstGeom prst="rect">
            <a:avLst/>
          </a:prstGeom>
        </p:spPr>
      </p:pic>
      <p:pic>
        <p:nvPicPr>
          <p:cNvPr id="7" name="Picture 2" descr="https://img-fotki.yandex.ru/get/6002/200418627.7e/0_1203e5_6d620a99_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4924044"/>
            <a:ext cx="6858000" cy="448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img-fotki.yandex.ru/get/6002/200418627.7e/0_1203e5_6d620a99_L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0" y="5423512"/>
            <a:ext cx="6858000" cy="448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059533" y="1632872"/>
            <a:ext cx="34381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>
                <a:latin typeface="Book Antiqua" panose="02040602050305030304" pitchFamily="18" charset="0"/>
              </a:rPr>
              <a:t>În drum, iepuraşul </a:t>
            </a:r>
            <a:r>
              <a:rPr lang="ro-MD" sz="2000" b="1" dirty="0" smtClean="0">
                <a:latin typeface="Book Antiqua" panose="02040602050305030304" pitchFamily="18" charset="0"/>
              </a:rPr>
              <a:t>Andrieş </a:t>
            </a:r>
            <a:r>
              <a:rPr lang="ro-MD" sz="2000" dirty="0" smtClean="0">
                <a:latin typeface="Book Antiqua" panose="02040602050305030304" pitchFamily="18" charset="0"/>
              </a:rPr>
              <a:t>și </a:t>
            </a:r>
            <a:r>
              <a:rPr lang="ro-MD" sz="2000" b="1" dirty="0" smtClean="0">
                <a:latin typeface="Book Antiqua" panose="02040602050305030304" pitchFamily="18" charset="0"/>
              </a:rPr>
              <a:t>fetița </a:t>
            </a:r>
            <a:r>
              <a:rPr lang="ro-MD" sz="2000" dirty="0" smtClean="0">
                <a:latin typeface="Book Antiqua" panose="02040602050305030304" pitchFamily="18" charset="0"/>
              </a:rPr>
              <a:t>au întîlnit două păsărele.</a:t>
            </a:r>
            <a:endParaRPr lang="ru-RU" sz="20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896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img-fotki.yandex.ru/get/6002/200418627.7e/0_1203e5_6d620a99_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20683"/>
            <a:ext cx="6858000" cy="412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https://scontent-vie1-1.xx.fbcdn.net/v/t34.0-12/13436001_988668394574784_1040970503_n.jpg?oh=ba89b60786cf7d8ca22df504a25ca21b&amp;oe=575F808C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49" t="35128" r="31687" b="34631"/>
          <a:stretch/>
        </p:blipFill>
        <p:spPr bwMode="auto">
          <a:xfrm>
            <a:off x="735825" y="1306153"/>
            <a:ext cx="2292566" cy="209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255670" y="2912365"/>
            <a:ext cx="2194560" cy="1981200"/>
          </a:xfrm>
          <a:prstGeom prst="rect">
            <a:avLst/>
          </a:prstGeom>
        </p:spPr>
      </p:pic>
      <p:pic>
        <p:nvPicPr>
          <p:cNvPr id="6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772682" y="4103568"/>
            <a:ext cx="1390650" cy="1003556"/>
          </a:xfrm>
          <a:prstGeom prst="rect">
            <a:avLst/>
          </a:prstGeom>
        </p:spPr>
      </p:pic>
      <p:pic>
        <p:nvPicPr>
          <p:cNvPr id="4098" name="Picture 2" descr="https://img-fotki.yandex.ru/get/6002/200418627.7e/0_1203e5_6d620a99_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197" y="5777484"/>
            <a:ext cx="6858000" cy="4128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3240444" y="2204479"/>
            <a:ext cx="37447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>
                <a:latin typeface="Book Antiqua" panose="02040602050305030304" pitchFamily="18" charset="0"/>
              </a:rPr>
              <a:t>Păsărelele i-au îndrumat spre </a:t>
            </a:r>
            <a:r>
              <a:rPr lang="ro-MD" sz="2000" i="1" dirty="0" smtClean="0">
                <a:latin typeface="Book Antiqua" panose="02040602050305030304" pitchFamily="18" charset="0"/>
              </a:rPr>
              <a:t>Tărîmul Florilor Fermecate.</a:t>
            </a:r>
            <a:endParaRPr lang="ru-RU" sz="2000" i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012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http://img0.liveinternet.ru/images/attach/c/7/97/558/97558934_polyan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238500"/>
            <a:ext cx="6858000" cy="666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00" b="96400" l="5400" r="68400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" r="35168" b="-4192"/>
          <a:stretch/>
        </p:blipFill>
        <p:spPr>
          <a:xfrm flipH="1">
            <a:off x="0" y="1180436"/>
            <a:ext cx="4554928" cy="726278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0" t="-2346" r="2797" b="2346"/>
          <a:stretch/>
        </p:blipFill>
        <p:spPr>
          <a:xfrm flipH="1">
            <a:off x="-3048" y="6412740"/>
            <a:ext cx="6861048" cy="311789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0" t="-2346" r="2797" b="2346"/>
          <a:stretch/>
        </p:blipFill>
        <p:spPr>
          <a:xfrm>
            <a:off x="0" y="6827922"/>
            <a:ext cx="6528816" cy="311789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34" r="29200"/>
          <a:stretch/>
        </p:blipFill>
        <p:spPr>
          <a:xfrm>
            <a:off x="-3048" y="6183399"/>
            <a:ext cx="2487168" cy="2044075"/>
          </a:xfrm>
          <a:prstGeom prst="rect">
            <a:avLst/>
          </a:prstGeom>
        </p:spPr>
      </p:pic>
      <p:pic>
        <p:nvPicPr>
          <p:cNvPr id="11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888175" y="3304414"/>
            <a:ext cx="1783080" cy="1583802"/>
          </a:xfrm>
          <a:prstGeom prst="rect">
            <a:avLst/>
          </a:prstGeom>
        </p:spPr>
      </p:pic>
      <p:pic>
        <p:nvPicPr>
          <p:cNvPr id="12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3082317" y="2105288"/>
            <a:ext cx="1390650" cy="100355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8016" y="6249352"/>
            <a:ext cx="6986016" cy="20440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86074" y="1364426"/>
            <a:ext cx="43044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>
                <a:latin typeface="Book Antiqua" panose="02040602050305030304" pitchFamily="18" charset="0"/>
              </a:rPr>
              <a:t>Ce frumusețe! </a:t>
            </a:r>
          </a:p>
          <a:p>
            <a:r>
              <a:rPr lang="ro-MD" sz="2000" dirty="0" smtClean="0">
                <a:latin typeface="Book Antiqua" panose="02040602050305030304" pitchFamily="18" charset="0"/>
              </a:rPr>
              <a:t>Acesta e </a:t>
            </a:r>
            <a:r>
              <a:rPr lang="ro-MD" sz="2000" i="1" dirty="0" smtClean="0">
                <a:latin typeface="Book Antiqua" panose="02040602050305030304" pitchFamily="18" charset="0"/>
              </a:rPr>
              <a:t>Tărîmul Florilor Fermecate</a:t>
            </a:r>
            <a:r>
              <a:rPr lang="ro-MD" sz="2000" dirty="0" smtClean="0">
                <a:latin typeface="Book Antiqua" panose="02040602050305030304" pitchFamily="18" charset="0"/>
              </a:rPr>
              <a:t>!</a:t>
            </a:r>
            <a:endParaRPr lang="ru-RU" sz="20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6019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2388380" y="1508099"/>
            <a:ext cx="1783080" cy="1583802"/>
          </a:xfrm>
          <a:prstGeom prst="rect">
            <a:avLst/>
          </a:prstGeom>
        </p:spPr>
      </p:pic>
      <p:pic>
        <p:nvPicPr>
          <p:cNvPr id="3" name="Picture 4" descr="http://img0.liveinternet.ru/images/attach/c/7/97/558/97558934_polyana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35"/>
          <a:stretch/>
        </p:blipFill>
        <p:spPr bwMode="auto">
          <a:xfrm>
            <a:off x="0" y="3690257"/>
            <a:ext cx="6858000" cy="7130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Рисунок 4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4797628" y="2167488"/>
            <a:ext cx="1783080" cy="1583802"/>
          </a:xfrm>
          <a:prstGeom prst="rect">
            <a:avLst/>
          </a:prstGeom>
        </p:spPr>
      </p:pic>
      <p:pic>
        <p:nvPicPr>
          <p:cNvPr id="1026" name="Picture 2" descr="http://cliparts.co/cliparts/8c6/ooL/8c6ooL4xi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9773" y="1392832"/>
            <a:ext cx="2423033" cy="258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Рисунок 3" descr="Фоновый дизайн с рисованным изображением весеннего пейзажа с яркими тюльпанами и кроликом под деревом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33" t="-1800" r="267" b="80133"/>
          <a:stretch/>
        </p:blipFill>
        <p:spPr>
          <a:xfrm>
            <a:off x="311709" y="3051364"/>
            <a:ext cx="1390650" cy="10035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7255328"/>
            <a:ext cx="6986016" cy="20440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90" t="-2346" r="2797" b="2346"/>
          <a:stretch/>
        </p:blipFill>
        <p:spPr>
          <a:xfrm>
            <a:off x="0" y="7702504"/>
            <a:ext cx="6858000" cy="311789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563981" y="4718668"/>
            <a:ext cx="50167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MD" sz="2000" dirty="0" smtClean="0">
                <a:latin typeface="Book Antiqua" panose="02040602050305030304" pitchFamily="18" charset="0"/>
              </a:rPr>
              <a:t>Au ajuns aici și au decis să rămînă, pentru că un loc mai frumos și mai pitoresc ca acesta nu au mai văzut pînă acum. </a:t>
            </a:r>
            <a:endParaRPr lang="ru-RU" sz="2000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09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</TotalTime>
  <Words>204</Words>
  <Application>Microsoft Office PowerPoint</Application>
  <PresentationFormat>Лист A4 (210x297 мм)</PresentationFormat>
  <Paragraphs>14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Arabic Typesetting</vt:lpstr>
      <vt:lpstr>Arial</vt:lpstr>
      <vt:lpstr>Book Antiqua</vt:lpstr>
      <vt:lpstr>Bradley Hand ITC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Galaju Viorel</dc:creator>
  <cp:lastModifiedBy>Margareta Galaju</cp:lastModifiedBy>
  <cp:revision>42</cp:revision>
  <dcterms:created xsi:type="dcterms:W3CDTF">2016-06-12T08:24:03Z</dcterms:created>
  <dcterms:modified xsi:type="dcterms:W3CDTF">2016-06-16T22:02:30Z</dcterms:modified>
</cp:coreProperties>
</file>

<file path=docProps/thumbnail.jpeg>
</file>